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8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31" autoAdjust="0"/>
  </p:normalViewPr>
  <p:slideViewPr>
    <p:cSldViewPr>
      <p:cViewPr>
        <p:scale>
          <a:sx n="71" d="100"/>
          <a:sy n="71" d="100"/>
        </p:scale>
        <p:origin x="-49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2DE065-8CA5-47EC-8691-4861A012A387}" type="datetimeFigureOut">
              <a:rPr lang="en-US" smtClean="0"/>
              <a:pPr/>
              <a:t>7/4/2010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B5C985-1753-4F2B-A01D-3CC0B33423E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B5C985-1753-4F2B-A01D-3CC0B33423E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CB28853-6848-4586-9336-1A7EAD15016F}" type="datetimeFigureOut">
              <a:rPr lang="en-US" smtClean="0"/>
              <a:pPr/>
              <a:t>7/4/2010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F053B74-1F41-4E6E-A0FD-D957692C28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28853-6848-4586-9336-1A7EAD15016F}" type="datetimeFigureOut">
              <a:rPr lang="en-US" smtClean="0"/>
              <a:pPr/>
              <a:t>7/4/2010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3B74-1F41-4E6E-A0FD-D957692C28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28853-6848-4586-9336-1A7EAD15016F}" type="datetimeFigureOut">
              <a:rPr lang="en-US" smtClean="0"/>
              <a:pPr/>
              <a:t>7/4/2010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53B74-1F41-4E6E-A0FD-D957692C28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CB28853-6848-4586-9336-1A7EAD15016F}" type="datetimeFigureOut">
              <a:rPr lang="en-US" smtClean="0"/>
              <a:pPr/>
              <a:t>7/4/2010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F053B74-1F41-4E6E-A0FD-D957692C28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CB28853-6848-4586-9336-1A7EAD15016F}" type="datetimeFigureOut">
              <a:rPr lang="en-US" smtClean="0"/>
              <a:pPr/>
              <a:t>7/4/2010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F053B74-1F41-4E6E-A0FD-D957692C281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CB28853-6848-4586-9336-1A7EAD15016F}" type="datetimeFigureOut">
              <a:rPr lang="en-US" smtClean="0"/>
              <a:pPr/>
              <a:t>7/4/2010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F053B74-1F41-4E6E-A0FD-D957692C28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CB28853-6848-4586-9336-1A7EAD15016F}" type="datetimeFigureOut">
              <a:rPr lang="en-US" smtClean="0"/>
              <a:pPr/>
              <a:t>7/4/2010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F053B74-1F41-4E6E-A0FD-D957692C28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B28853-6848-4586-9336-1A7EAD15016F}" type="datetimeFigureOut">
              <a:rPr lang="en-US" smtClean="0"/>
              <a:pPr/>
              <a:t>7/4/2010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53B74-1F41-4E6E-A0FD-D957692C28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CB28853-6848-4586-9336-1A7EAD15016F}" type="datetimeFigureOut">
              <a:rPr lang="en-US" smtClean="0"/>
              <a:pPr/>
              <a:t>7/4/2010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F053B74-1F41-4E6E-A0FD-D957692C28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CB28853-6848-4586-9336-1A7EAD15016F}" type="datetimeFigureOut">
              <a:rPr lang="en-US" smtClean="0"/>
              <a:pPr/>
              <a:t>7/4/2010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F053B74-1F41-4E6E-A0FD-D957692C28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CB28853-6848-4586-9336-1A7EAD15016F}" type="datetimeFigureOut">
              <a:rPr lang="en-US" smtClean="0"/>
              <a:pPr/>
              <a:t>7/4/2010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F053B74-1F41-4E6E-A0FD-D957692C28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CB28853-6848-4586-9336-1A7EAD15016F}" type="datetimeFigureOut">
              <a:rPr lang="en-US" smtClean="0"/>
              <a:pPr/>
              <a:t>7/4/2010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F053B74-1F41-4E6E-A0FD-D957692C28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MOUNTAIN VIEW COMMUNITY HOSPITAL</a:t>
            </a:r>
            <a:endParaRPr lang="en-US" dirty="0"/>
          </a:p>
        </p:txBody>
      </p:sp>
      <p:sp>
        <p:nvSpPr>
          <p:cNvPr id="3" name="Subtitle 2"/>
          <p:cNvSpPr>
            <a:spLocks noGrp="1"/>
          </p:cNvSpPr>
          <p:nvPr>
            <p:ph type="subTitle" idx="1"/>
          </p:nvPr>
        </p:nvSpPr>
        <p:spPr/>
        <p:txBody>
          <a:bodyPr/>
          <a:lstStyle/>
          <a:p>
            <a:r>
              <a:rPr lang="en-US" dirty="0" smtClean="0"/>
              <a:t>Database Technology Case Study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dirty="0" smtClean="0"/>
              <a:t>Along with the management, the hospital should also have explicit backup and recovery. Because when damage and environment catastrophe happen the database should be secured and recovered.</a:t>
            </a:r>
          </a:p>
          <a:p>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Autofit/>
          </a:bodyPr>
          <a:lstStyle/>
          <a:p>
            <a:pPr lvl="0"/>
            <a:r>
              <a:rPr lang="en-US" sz="3200" dirty="0" smtClean="0"/>
              <a:t>At present, Mountain View Community Hospital is using relational database technology. Although this technology is appropriate for structured data such as patient or accounting data, it is less well suited to unstructured data such as graphical data and images. </a:t>
            </a:r>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r>
              <a:rPr lang="en-US" sz="3600" dirty="0" smtClean="0"/>
              <a:t>Can you think of some types of data maintained by a hospital that fit this latter category? What types of database technology might be better suited to these data types rather than relational?</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ü"/>
            </a:pPr>
            <a:r>
              <a:rPr lang="en-US" sz="3600" dirty="0" smtClean="0"/>
              <a:t>Hospitals keep records such as list of patients, patient details and results, room occupations</a:t>
            </a:r>
            <a:r>
              <a:rPr lang="en-US" sz="3600" dirty="0" smtClean="0"/>
              <a:t> </a:t>
            </a:r>
            <a:r>
              <a:rPr lang="en-US" sz="3600" dirty="0" smtClean="0"/>
              <a:t>and assigned doctors that are dynamic, meaning, it changes constantly and requires to be updated as often as every day.</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dirty="0" smtClean="0"/>
              <a:t>It </a:t>
            </a:r>
            <a:r>
              <a:rPr lang="en-US" sz="3600" dirty="0" smtClean="0"/>
              <a:t>would be very efficient for Mountain View Community Hospital to consider using operational database. Operational database technology is designed to keep data that needs to be collected and modified on a daily basis.</a:t>
            </a:r>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rmAutofit/>
          </a:bodyPr>
          <a:lstStyle/>
          <a:p>
            <a:pPr lvl="0"/>
            <a:r>
              <a:rPr lang="en-US" sz="3600" dirty="0" smtClean="0"/>
              <a:t>How are data in the PATIENT and PATIENT CHARGES table related? That is, how can a user find the relevant charges for a particular patient?</a:t>
            </a:r>
          </a:p>
          <a:p>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The PATIENT and PATIENT CHARGES shares the PATIENT NUMBER attribute. The patient number serves as the reference for the PATIENT TABLE. The charges incurred by the patient is referred to the patient through the patient number.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normAutofit/>
          </a:bodyPr>
          <a:lstStyle/>
          <a:p>
            <a:r>
              <a:rPr lang="en-US" sz="4400" dirty="0" smtClean="0"/>
              <a:t>What are some ways the hospital could use the internet?</a:t>
            </a:r>
            <a:endParaRPr lang="en-US"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	</a:t>
            </a:r>
            <a:endParaRPr lang="en-US" dirty="0"/>
          </a:p>
        </p:txBody>
      </p:sp>
      <p:sp>
        <p:nvSpPr>
          <p:cNvPr id="3" name="Content Placeholder 2"/>
          <p:cNvSpPr>
            <a:spLocks noGrp="1"/>
          </p:cNvSpPr>
          <p:nvPr>
            <p:ph idx="1"/>
          </p:nvPr>
        </p:nvSpPr>
        <p:spPr/>
        <p:txBody>
          <a:bodyPr/>
          <a:lstStyle/>
          <a:p>
            <a:r>
              <a:rPr lang="en-US" dirty="0" smtClean="0"/>
              <a:t>Mountain View Community Hospital, though it is a small and not-for-profit, it is advisable for them to make use of internet as much as other hospitals do. Online Inquiry, hospital departments’ contact numbers, list of doctors and their specializations are few of those that the hospital could provide through the internet.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lvl="0"/>
            <a:r>
              <a:rPr lang="en-US" sz="4000" dirty="0" smtClean="0"/>
              <a:t>Give an example of how the hospital could use each of the types of databases described in the chapter: personal, workgroup, departmental, enterprise, and internet.</a:t>
            </a:r>
          </a:p>
          <a:p>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Questions…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b="1" dirty="0" smtClean="0"/>
              <a:t>Personal databases </a:t>
            </a:r>
            <a:r>
              <a:rPr lang="en-US" sz="3600" dirty="0" smtClean="0"/>
              <a:t>can be used for keeping the patients’ records(names, diagnoses and more), </a:t>
            </a:r>
            <a:r>
              <a:rPr lang="en-US" sz="3600" b="1" dirty="0" smtClean="0"/>
              <a:t>Workgroups</a:t>
            </a:r>
            <a:r>
              <a:rPr lang="en-US" sz="3600" dirty="0" smtClean="0"/>
              <a:t> for the medical team that will be conducting surgeries, and other duties than need collaboration. </a:t>
            </a: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600" b="1" dirty="0" smtClean="0"/>
              <a:t>Department databases </a:t>
            </a:r>
            <a:r>
              <a:rPr lang="en-US" sz="3600" dirty="0" smtClean="0"/>
              <a:t>for the workers, employees and professional records and </a:t>
            </a:r>
            <a:r>
              <a:rPr lang="en-US" sz="3600" b="1" dirty="0" smtClean="0"/>
              <a:t>Enterprise databases</a:t>
            </a:r>
            <a:r>
              <a:rPr lang="en-US" sz="3600" dirty="0" smtClean="0"/>
              <a:t> are used to check the total activities and business operations at the facility.</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EXERCISES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12192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endParaRPr lang="en-US" dirty="0"/>
          </a:p>
        </p:txBody>
      </p:sp>
      <p:sp>
        <p:nvSpPr>
          <p:cNvPr id="3" name="Rectangle 2"/>
          <p:cNvSpPr/>
          <p:nvPr/>
        </p:nvSpPr>
        <p:spPr>
          <a:xfrm>
            <a:off x="1752600" y="22860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a:t>
            </a:r>
            <a:endParaRPr lang="en-US" dirty="0"/>
          </a:p>
        </p:txBody>
      </p:sp>
      <p:sp>
        <p:nvSpPr>
          <p:cNvPr id="6" name="Rectangle 5"/>
          <p:cNvSpPr/>
          <p:nvPr/>
        </p:nvSpPr>
        <p:spPr>
          <a:xfrm>
            <a:off x="304800" y="32766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Name</a:t>
            </a:r>
            <a:endParaRPr lang="en-US" dirty="0"/>
          </a:p>
        </p:txBody>
      </p:sp>
      <p:sp>
        <p:nvSpPr>
          <p:cNvPr id="8" name="Rectangle 7"/>
          <p:cNvSpPr/>
          <p:nvPr/>
        </p:nvSpPr>
        <p:spPr>
          <a:xfrm>
            <a:off x="5105400" y="22860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Charges</a:t>
            </a:r>
            <a:endParaRPr lang="en-US" dirty="0"/>
          </a:p>
        </p:txBody>
      </p:sp>
      <p:sp>
        <p:nvSpPr>
          <p:cNvPr id="11" name="Rectangle 10"/>
          <p:cNvSpPr/>
          <p:nvPr/>
        </p:nvSpPr>
        <p:spPr>
          <a:xfrm>
            <a:off x="4800600" y="38862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Item Description</a:t>
            </a:r>
            <a:endParaRPr lang="en-US" dirty="0"/>
          </a:p>
        </p:txBody>
      </p:sp>
      <p:sp>
        <p:nvSpPr>
          <p:cNvPr id="12" name="Rectangle 11"/>
          <p:cNvSpPr/>
          <p:nvPr/>
        </p:nvSpPr>
        <p:spPr>
          <a:xfrm>
            <a:off x="6400800" y="46482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Item Code</a:t>
            </a:r>
            <a:endParaRPr lang="en-US" dirty="0"/>
          </a:p>
        </p:txBody>
      </p:sp>
      <p:sp>
        <p:nvSpPr>
          <p:cNvPr id="13" name="Rectangle 12"/>
          <p:cNvSpPr/>
          <p:nvPr/>
        </p:nvSpPr>
        <p:spPr>
          <a:xfrm>
            <a:off x="7315200" y="36576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Amount</a:t>
            </a:r>
            <a:endParaRPr lang="en-US" dirty="0"/>
          </a:p>
        </p:txBody>
      </p:sp>
      <p:sp>
        <p:nvSpPr>
          <p:cNvPr id="14" name="Rectangle 13"/>
          <p:cNvSpPr/>
          <p:nvPr/>
        </p:nvSpPr>
        <p:spPr>
          <a:xfrm>
            <a:off x="3048000" y="38862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Number</a:t>
            </a:r>
            <a:endParaRPr lang="en-US" dirty="0"/>
          </a:p>
        </p:txBody>
      </p:sp>
      <p:cxnSp>
        <p:nvCxnSpPr>
          <p:cNvPr id="27" name="Straight Connector 26"/>
          <p:cNvCxnSpPr>
            <a:stCxn id="2" idx="2"/>
            <a:endCxn id="3" idx="0"/>
          </p:cNvCxnSpPr>
          <p:nvPr/>
        </p:nvCxnSpPr>
        <p:spPr>
          <a:xfrm rot="5400000">
            <a:off x="3314700" y="1219200"/>
            <a:ext cx="457200" cy="1676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 idx="2"/>
            <a:endCxn id="8" idx="0"/>
          </p:cNvCxnSpPr>
          <p:nvPr/>
        </p:nvCxnSpPr>
        <p:spPr>
          <a:xfrm rot="16200000" flipH="1">
            <a:off x="4991100" y="1219200"/>
            <a:ext cx="457200" cy="1676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3" idx="2"/>
            <a:endCxn id="6" idx="0"/>
          </p:cNvCxnSpPr>
          <p:nvPr/>
        </p:nvCxnSpPr>
        <p:spPr>
          <a:xfrm rot="5400000">
            <a:off x="1676400" y="2247900"/>
            <a:ext cx="381000" cy="1676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 idx="2"/>
            <a:endCxn id="14" idx="0"/>
          </p:cNvCxnSpPr>
          <p:nvPr/>
        </p:nvCxnSpPr>
        <p:spPr>
          <a:xfrm rot="16200000" flipH="1">
            <a:off x="2743200" y="2857500"/>
            <a:ext cx="990600" cy="1066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 idx="2"/>
          </p:cNvCxnSpPr>
          <p:nvPr/>
        </p:nvCxnSpPr>
        <p:spPr>
          <a:xfrm rot="5400000">
            <a:off x="1562100" y="3276600"/>
            <a:ext cx="1524000" cy="762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 idx="2"/>
            <a:endCxn id="11" idx="0"/>
          </p:cNvCxnSpPr>
          <p:nvPr/>
        </p:nvCxnSpPr>
        <p:spPr>
          <a:xfrm rot="5400000">
            <a:off x="5295900" y="3124200"/>
            <a:ext cx="990600" cy="533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8" idx="2"/>
            <a:endCxn id="13" idx="0"/>
          </p:cNvCxnSpPr>
          <p:nvPr/>
        </p:nvCxnSpPr>
        <p:spPr>
          <a:xfrm rot="16200000" flipH="1">
            <a:off x="6667500" y="2286000"/>
            <a:ext cx="762000" cy="1981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8" idx="2"/>
            <a:endCxn id="12" idx="0"/>
          </p:cNvCxnSpPr>
          <p:nvPr/>
        </p:nvCxnSpPr>
        <p:spPr>
          <a:xfrm rot="16200000" flipH="1">
            <a:off x="5715000" y="3238500"/>
            <a:ext cx="1752600" cy="10668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8" idx="2"/>
            <a:endCxn id="14" idx="0"/>
          </p:cNvCxnSpPr>
          <p:nvPr/>
        </p:nvCxnSpPr>
        <p:spPr>
          <a:xfrm rot="5400000">
            <a:off x="4419600" y="2247900"/>
            <a:ext cx="990600" cy="228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143000" y="4419600"/>
            <a:ext cx="144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 Address</a:t>
            </a:r>
            <a:endParaRPr lang="en-US" dirty="0"/>
          </a:p>
        </p:txBody>
      </p:sp>
      <p:sp>
        <p:nvSpPr>
          <p:cNvPr id="48" name="Title 47"/>
          <p:cNvSpPr>
            <a:spLocks noGrp="1"/>
          </p:cNvSpPr>
          <p:nvPr>
            <p:ph type="title"/>
          </p:nvPr>
        </p:nvSpPr>
        <p:spPr/>
        <p:txBody>
          <a:bodyPr/>
          <a:lstStyle/>
          <a:p>
            <a:r>
              <a:rPr lang="en-US" dirty="0" smtClean="0"/>
              <a:t>(1)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1676400"/>
          <a:ext cx="8153400" cy="2884553"/>
        </p:xfrm>
        <a:graphic>
          <a:graphicData uri="http://schemas.openxmlformats.org/drawingml/2006/table">
            <a:tbl>
              <a:tblPr/>
              <a:tblGrid>
                <a:gridCol w="2038350"/>
                <a:gridCol w="2038350"/>
                <a:gridCol w="2038350"/>
                <a:gridCol w="2038350"/>
              </a:tblGrid>
              <a:tr h="412079">
                <a:tc>
                  <a:txBody>
                    <a:bodyPr/>
                    <a:lstStyle/>
                    <a:p>
                      <a:pPr marL="0" marR="0">
                        <a:lnSpc>
                          <a:spcPct val="115000"/>
                        </a:lnSpc>
                        <a:spcBef>
                          <a:spcPts val="0"/>
                        </a:spcBef>
                        <a:spcAft>
                          <a:spcPts val="0"/>
                        </a:spcAft>
                      </a:pPr>
                      <a:r>
                        <a:rPr lang="en-US" sz="1800" dirty="0">
                          <a:solidFill>
                            <a:schemeClr val="bg1">
                              <a:lumMod val="95000"/>
                              <a:lumOff val="5000"/>
                            </a:schemeClr>
                          </a:solidFill>
                          <a:latin typeface="Calibri"/>
                          <a:ea typeface="Calibri"/>
                          <a:cs typeface="Times New Roman"/>
                        </a:rPr>
                        <a:t>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dirty="0">
                          <a:solidFill>
                            <a:schemeClr val="bg1">
                              <a:lumMod val="95000"/>
                              <a:lumOff val="5000"/>
                            </a:schemeClr>
                          </a:solidFill>
                          <a:latin typeface="Calibri"/>
                          <a:ea typeface="Calibri"/>
                          <a:cs typeface="Times New Roman"/>
                        </a:rPr>
                        <a:t>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dirty="0">
                          <a:solidFill>
                            <a:schemeClr val="bg1">
                              <a:lumMod val="95000"/>
                              <a:lumOff val="5000"/>
                            </a:schemeClr>
                          </a:solidFill>
                          <a:latin typeface="Calibri"/>
                          <a:ea typeface="Calibri"/>
                          <a:cs typeface="Times New Roman"/>
                        </a:rPr>
                        <a:t>Alphanumeric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Patient Name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Integer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Patient Number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Address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Alphanumeric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Patient Address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Integer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Item Code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Alphanumeric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Item Description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12079">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Amount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Integer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a:solidFill>
                            <a:schemeClr val="bg1">
                              <a:lumMod val="95000"/>
                              <a:lumOff val="5000"/>
                            </a:schemeClr>
                          </a:solidFill>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dirty="0">
                          <a:solidFill>
                            <a:schemeClr val="bg1">
                              <a:lumMod val="95000"/>
                              <a:lumOff val="5000"/>
                            </a:schemeClr>
                          </a:solidFill>
                          <a:latin typeface="Calibri"/>
                          <a:ea typeface="Calibri"/>
                          <a:cs typeface="Times New Roman"/>
                        </a:rPr>
                        <a:t>Amount of Item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bl>
          </a:graphicData>
        </a:graphic>
      </p:graphicFrame>
      <p:sp>
        <p:nvSpPr>
          <p:cNvPr id="3" name="Title 2"/>
          <p:cNvSpPr>
            <a:spLocks noGrp="1"/>
          </p:cNvSpPr>
          <p:nvPr>
            <p:ph type="title"/>
          </p:nvPr>
        </p:nvSpPr>
        <p:spPr/>
        <p:txBody>
          <a:bodyPr/>
          <a:lstStyle/>
          <a:p>
            <a:r>
              <a:rPr lang="en-US" dirty="0" smtClean="0"/>
              <a:t>(2)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Rectangle 2"/>
          <p:cNvSpPr/>
          <p:nvPr/>
        </p:nvSpPr>
        <p:spPr>
          <a:xfrm>
            <a:off x="381000" y="1859341"/>
            <a:ext cx="7924800" cy="2308324"/>
          </a:xfrm>
          <a:prstGeom prst="rect">
            <a:avLst/>
          </a:prstGeom>
          <a:solidFill>
            <a:schemeClr val="bg2">
              <a:lumMod val="75000"/>
            </a:schemeClr>
          </a:solidFill>
          <a:ln>
            <a:solidFill>
              <a:srgbClr val="FF388C"/>
            </a:solidFill>
          </a:ln>
        </p:spPr>
        <p:txBody>
          <a:bodyPr wrap="square">
            <a:spAutoFit/>
          </a:bodyPr>
          <a:lstStyle/>
          <a:p>
            <a:r>
              <a:rPr lang="en-US" dirty="0" smtClean="0"/>
              <a:t> </a:t>
            </a:r>
            <a:r>
              <a:rPr lang="en-US" dirty="0" smtClean="0"/>
              <a:t>   Patient </a:t>
            </a:r>
            <a:r>
              <a:rPr lang="en-US" dirty="0" smtClean="0"/>
              <a:t>Name:  Dolan, Mark</a:t>
            </a:r>
          </a:p>
          <a:p>
            <a:r>
              <a:rPr lang="en-US" dirty="0" smtClean="0"/>
              <a:t>  </a:t>
            </a:r>
            <a:r>
              <a:rPr lang="en-US" dirty="0" smtClean="0"/>
              <a:t>  </a:t>
            </a:r>
            <a:r>
              <a:rPr lang="en-US" dirty="0" smtClean="0"/>
              <a:t>Patient Number:  </a:t>
            </a:r>
            <a:r>
              <a:rPr lang="en-US" dirty="0" smtClean="0"/>
              <a:t>4238</a:t>
            </a:r>
            <a:endParaRPr lang="en-US" dirty="0" smtClean="0"/>
          </a:p>
          <a:p>
            <a:r>
              <a:rPr lang="en-US" dirty="0" smtClean="0"/>
              <a:t>   </a:t>
            </a:r>
            <a:r>
              <a:rPr lang="en-US" dirty="0" smtClean="0"/>
              <a:t> </a:t>
            </a:r>
            <a:r>
              <a:rPr lang="en-US" dirty="0" smtClean="0"/>
              <a:t>Patient Address:  818 River </a:t>
            </a:r>
            <a:r>
              <a:rPr lang="en-US" dirty="0" smtClean="0"/>
              <a:t>Run</a:t>
            </a:r>
          </a:p>
          <a:p>
            <a:endParaRPr lang="en-US" dirty="0" smtClean="0"/>
          </a:p>
          <a:p>
            <a:r>
              <a:rPr lang="en-US" dirty="0" smtClean="0"/>
              <a:t>    Item Code		Item Description	    	</a:t>
            </a:r>
            <a:r>
              <a:rPr lang="en-US" dirty="0" smtClean="0"/>
              <a:t>	Amount</a:t>
            </a:r>
            <a:endParaRPr lang="en-US" dirty="0" smtClean="0"/>
          </a:p>
          <a:p>
            <a:r>
              <a:rPr lang="en-US" dirty="0" smtClean="0"/>
              <a:t>     200			Room Semi-Private		1600	</a:t>
            </a:r>
          </a:p>
          <a:p>
            <a:r>
              <a:rPr lang="en-US" dirty="0" smtClean="0"/>
              <a:t>     275                		Radiology			150</a:t>
            </a:r>
          </a:p>
          <a:p>
            <a:r>
              <a:rPr lang="en-US" dirty="0" smtClean="0"/>
              <a:t>    700			EEG Test			200</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Rectangle 2"/>
          <p:cNvSpPr/>
          <p:nvPr/>
        </p:nvSpPr>
        <p:spPr>
          <a:xfrm>
            <a:off x="457200" y="19050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Hospital</a:t>
            </a:r>
            <a:endParaRPr lang="en-US" dirty="0"/>
          </a:p>
        </p:txBody>
      </p:sp>
      <p:sp>
        <p:nvSpPr>
          <p:cNvPr id="5" name="Rectangle 4"/>
          <p:cNvSpPr/>
          <p:nvPr/>
        </p:nvSpPr>
        <p:spPr>
          <a:xfrm>
            <a:off x="457200" y="28956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Ward</a:t>
            </a:r>
            <a:endParaRPr lang="en-US" dirty="0"/>
          </a:p>
        </p:txBody>
      </p:sp>
      <p:sp>
        <p:nvSpPr>
          <p:cNvPr id="6" name="Rectangle 5"/>
          <p:cNvSpPr/>
          <p:nvPr/>
        </p:nvSpPr>
        <p:spPr>
          <a:xfrm>
            <a:off x="457200" y="38862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Employee</a:t>
            </a:r>
            <a:endParaRPr lang="en-US" dirty="0"/>
          </a:p>
        </p:txBody>
      </p:sp>
      <p:sp>
        <p:nvSpPr>
          <p:cNvPr id="7" name="Rectangle 6"/>
          <p:cNvSpPr/>
          <p:nvPr/>
        </p:nvSpPr>
        <p:spPr>
          <a:xfrm>
            <a:off x="6934200" y="19050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Charge</a:t>
            </a:r>
            <a:endParaRPr lang="en-US" dirty="0"/>
          </a:p>
        </p:txBody>
      </p:sp>
      <p:sp>
        <p:nvSpPr>
          <p:cNvPr id="8" name="Rectangle 7"/>
          <p:cNvSpPr/>
          <p:nvPr/>
        </p:nvSpPr>
        <p:spPr>
          <a:xfrm>
            <a:off x="4800600" y="19050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a:t>
            </a:r>
            <a:endParaRPr lang="en-US" dirty="0"/>
          </a:p>
        </p:txBody>
      </p:sp>
      <p:sp>
        <p:nvSpPr>
          <p:cNvPr id="9" name="Rectangle 8"/>
          <p:cNvSpPr/>
          <p:nvPr/>
        </p:nvSpPr>
        <p:spPr>
          <a:xfrm>
            <a:off x="2667000" y="19050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Physician</a:t>
            </a:r>
            <a:endParaRPr lang="en-US" dirty="0"/>
          </a:p>
        </p:txBody>
      </p:sp>
      <p:cxnSp>
        <p:nvCxnSpPr>
          <p:cNvPr id="11" name="Straight Arrow Connector 10"/>
          <p:cNvCxnSpPr>
            <a:stCxn id="7" idx="1"/>
            <a:endCxn id="8" idx="3"/>
          </p:cNvCxnSpPr>
          <p:nvPr/>
        </p:nvCxnSpPr>
        <p:spPr>
          <a:xfrm rot="10800000">
            <a:off x="6629400" y="220980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1"/>
            <a:endCxn id="9" idx="3"/>
          </p:cNvCxnSpPr>
          <p:nvPr/>
        </p:nvCxnSpPr>
        <p:spPr>
          <a:xfrm rot="10800000">
            <a:off x="4495800" y="220980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1"/>
            <a:endCxn id="3" idx="3"/>
          </p:cNvCxnSpPr>
          <p:nvPr/>
        </p:nvCxnSpPr>
        <p:spPr>
          <a:xfrm rot="10800000">
            <a:off x="2286000" y="22098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0"/>
            <a:endCxn id="3" idx="2"/>
          </p:cNvCxnSpPr>
          <p:nvPr/>
        </p:nvCxnSpPr>
        <p:spPr>
          <a:xfrm rot="5400000" flipH="1" flipV="1">
            <a:off x="1181100" y="27051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0"/>
            <a:endCxn id="5" idx="2"/>
          </p:cNvCxnSpPr>
          <p:nvPr/>
        </p:nvCxnSpPr>
        <p:spPr>
          <a:xfrm rot="5400000" flipH="1" flipV="1">
            <a:off x="1181100" y="36957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pPr lvl="0"/>
            <a:r>
              <a:rPr lang="en-US" sz="4000" i="1" dirty="0" smtClean="0"/>
              <a:t>What </a:t>
            </a:r>
            <a:r>
              <a:rPr lang="en-US" sz="4000" i="1" dirty="0" smtClean="0"/>
              <a:t>are some of the important benefits that Mountain View Community Hospital should seek in using databases? As much as possible, relate your response to the hospital environment.</a:t>
            </a:r>
          </a:p>
          <a:p>
            <a:endParaRPr lang="en-US" sz="40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It is important for every company to have a storeroom of data that is allowable to be accessed by authorized employees or even by customers on a limited basis. Hospitals are divided into several departments and a lot of information such as patient details, doctor’s schedule, room occupants and so forth are to be shared.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200" dirty="0" smtClean="0"/>
              <a:t>Since the Mountain View Hospital has applications including Patient Care Administration, Clinical Services, Financial Management and Administrative Service and are linked through a client- server technology, their database (Departmental Database) is suited to their needs and </a:t>
            </a:r>
            <a:r>
              <a:rPr lang="en-US" sz="3200" dirty="0" smtClean="0"/>
              <a:t>capabilities.</a:t>
            </a:r>
            <a:endParaRPr lang="en-US" sz="3200" dirty="0" smtClean="0"/>
          </a:p>
          <a:p>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200" dirty="0" smtClean="0"/>
              <a:t> </a:t>
            </a:r>
            <a:r>
              <a:rPr lang="en-US" sz="3200" dirty="0" smtClean="0"/>
              <a:t>It is only the matter of proper implementation and standards that has to be developed and changed. The data acquired on databases among different applications shall be reliable and coherent so that there will be consistency on the information gained among patient name, patient number, patient address, etc.</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lvl="0"/>
            <a:r>
              <a:rPr lang="en-US" sz="4800" dirty="0" smtClean="0"/>
              <a:t>What are some of the costs and risks of using databases that the hospital must manage carefully?</a:t>
            </a:r>
          </a:p>
          <a:p>
            <a:pPr>
              <a:buNone/>
            </a:pPr>
            <a:endParaRPr lang="en-US"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3200" dirty="0" smtClean="0"/>
              <a:t>They should take precaution on loss of data integrity since the hospital implements and has applications purchased from outside vendors, there is a need to hire and train personnel to design and to implement their database so that there would be less data inconsistency and duplication. </a:t>
            </a:r>
          </a:p>
          <a:p>
            <a:pPr>
              <a:buFont typeface="Wingdings" pitchFamily="2" charset="2"/>
              <a:buChar char="ü"/>
            </a:pP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ü"/>
            </a:pPr>
            <a:r>
              <a:rPr lang="en-US" sz="3600" dirty="0" smtClean="0"/>
              <a:t>They should also cope with the cost, management and maintenance of database, given that there is a need to keep up and update the data their handling particularly among their patient’s information and patient’s charges. </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250</TotalTime>
  <Words>888</Words>
  <Application>Microsoft Office PowerPoint</Application>
  <PresentationFormat>On-screen Show (4:3)</PresentationFormat>
  <Paragraphs>123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MOUNTAIN VIEW COMMUNITY HOSPITAL</vt:lpstr>
      <vt:lpstr>Project Questions…</vt:lpstr>
      <vt:lpstr>Question #1</vt:lpstr>
      <vt:lpstr>Question #1</vt:lpstr>
      <vt:lpstr>Question #1</vt:lpstr>
      <vt:lpstr>Question #1</vt:lpstr>
      <vt:lpstr>Question #2</vt:lpstr>
      <vt:lpstr>Question #2</vt:lpstr>
      <vt:lpstr>Question #2</vt:lpstr>
      <vt:lpstr>Question #2</vt:lpstr>
      <vt:lpstr>Question #3</vt:lpstr>
      <vt:lpstr>Question #3</vt:lpstr>
      <vt:lpstr>Question #3</vt:lpstr>
      <vt:lpstr>Question #3</vt:lpstr>
      <vt:lpstr>Question #4</vt:lpstr>
      <vt:lpstr>Question #4</vt:lpstr>
      <vt:lpstr>Question #5</vt:lpstr>
      <vt:lpstr>Question #5 </vt:lpstr>
      <vt:lpstr>Question #6</vt:lpstr>
      <vt:lpstr>Question #6 </vt:lpstr>
      <vt:lpstr>Question #6</vt:lpstr>
      <vt:lpstr>PROJECT EXERCISES</vt:lpstr>
      <vt:lpstr>(1)</vt:lpstr>
      <vt:lpstr>(2)</vt:lpstr>
      <vt:lpstr>(3)</vt:lpstr>
      <vt:lpstr>(4)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MOUNTAIN VIEW COMMUNITY HOSPITAL</dc:title>
  <dc:creator>Trixie Figueroa</dc:creator>
  <cp:lastModifiedBy>Trixie Figueroa</cp:lastModifiedBy>
  <cp:revision>33</cp:revision>
  <dcterms:created xsi:type="dcterms:W3CDTF">2010-07-04T07:35:43Z</dcterms:created>
  <dcterms:modified xsi:type="dcterms:W3CDTF">2010-07-04T18:49:20Z</dcterms:modified>
</cp:coreProperties>
</file>